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258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B27A9-495F-44D3-A1B0-9A0590377AB2}" type="datetimeFigureOut">
              <a:rPr lang="tr-TR" smtClean="0"/>
              <a:pPr/>
              <a:t>16.12.2024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9C62B-6AF6-43EB-8F2A-1F3BEACA45E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E9ED-CAB2-4A79-9DD0-EB85FC760D69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14D3-1C84-4423-BA99-51A69B6ECC06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1C8A-A600-4FF2-8280-040AB1794676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A5C6-FD43-4BAA-91EE-F4A8ECEBE6C7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E7BE-1C84-453A-989F-2D5A89D9591A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2BD509-B93B-4C86-B9FA-351768DE3AF6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5F30-E75D-4A4C-B973-D0405940D1AA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2AFD-BA86-4A61-85FD-B000AE08D93B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53AA-4B1F-4267-95C9-EAADF178D99F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9BBA-F6E1-491E-8FAE-90FE9B617C88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19DE47-0024-498D-B2A5-847A76C1BB5A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3CFBC4-27F1-4C42-8C9A-54ED9EC30FDA}" type="datetime1">
              <a:rPr lang="tr-TR" smtClean="0"/>
              <a:pPr/>
              <a:t>16.12.2024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Rehberlik ve Psikolojik Danışma  Servisi, Batman  ÖEMO</a:t>
            </a:r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7481910" cy="365760"/>
          </a:xfrm>
        </p:spPr>
        <p:txBody>
          <a:bodyPr/>
          <a:lstStyle/>
          <a:p>
            <a:pPr algn="ctr"/>
            <a:r>
              <a:rPr lang="tr-TR" sz="1400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01752" y="1500174"/>
            <a:ext cx="4038600" cy="455315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İlköğretim programlarını tamamlayan; genel veya mesleki ve teknik ortaöğretim programlarına devam edemeyecek durumdaki </a:t>
            </a:r>
            <a:r>
              <a:rPr lang="tr-TR" b="1" dirty="0" smtClean="0"/>
              <a:t>hafif düzeyde zihinsel yetersizliği olan öğrenciler ve hafif düzeyde otizmi olan öğrenciler ile görme veya işitme yetersizliği olan öğrenciler</a:t>
            </a:r>
            <a:r>
              <a:rPr lang="tr-TR" dirty="0" smtClean="0"/>
              <a:t> için </a:t>
            </a:r>
            <a:r>
              <a:rPr lang="tr-TR" b="1" dirty="0" smtClean="0"/>
              <a:t>iş ve mesleğe yönelik bilgi ve beceriler kazandırmak amacıyla </a:t>
            </a:r>
            <a:r>
              <a:rPr lang="tr-TR" dirty="0" smtClean="0"/>
              <a:t>açılan okullara özel eğitim meslek okulu denir.			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</a:t>
            </a: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Ram’a öğrenci ve veli/vasi birlikte gidilerek değerlendirme yapılır.</a:t>
            </a:r>
          </a:p>
          <a:p>
            <a:r>
              <a:rPr lang="tr-TR" dirty="0" smtClean="0"/>
              <a:t>Değerlendirme esnasında velinin Özel Eğitim Meslek Okuluna gönderme isteğini belirtmiş olması önemlidir.</a:t>
            </a:r>
          </a:p>
          <a:p>
            <a:r>
              <a:rPr lang="tr-TR" dirty="0" smtClean="0"/>
              <a:t>RAM yönlendirmesinden sonra öğrencinin kaydı tamamlanır. </a:t>
            </a:r>
          </a:p>
        </p:txBody>
      </p:sp>
      <p:sp>
        <p:nvSpPr>
          <p:cNvPr id="7" name="6 Dikdörtgen"/>
          <p:cNvSpPr/>
          <p:nvPr/>
        </p:nvSpPr>
        <p:spPr>
          <a:xfrm>
            <a:off x="214282" y="428604"/>
            <a:ext cx="8929718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Özel Eğitim Meslek Okulu Nedir?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267728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>
              <a:solidFill>
                <a:srgbClr val="FF000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7"/>
            <a:ext cx="828680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00166" y="357166"/>
            <a:ext cx="6429420" cy="71438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cs typeface="Aharoni" pitchFamily="2" charset="-79"/>
              </a:rPr>
              <a:t>Batman</a:t>
            </a:r>
            <a:r>
              <a:rPr lang="tr-TR" sz="24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Özel Eğitim Meslek Okulu Tanıtımı </a:t>
            </a:r>
            <a:endParaRPr lang="tr-TR" sz="24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>
          <a:xfrm>
            <a:off x="1857356" y="6280169"/>
            <a:ext cx="5143536" cy="363541"/>
          </a:xfrm>
        </p:spPr>
        <p:txBody>
          <a:bodyPr/>
          <a:lstStyle/>
          <a:p>
            <a:pPr algn="ctr"/>
            <a:r>
              <a:rPr lang="tr-TR" sz="1600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Okullarda alan ve dalların açılması ve kapatılması ile ilgili kararlar il istihdam ve mesleki eğitim kurulu tarafından alınarak valiliklerce Bakanlığa önerilir. </a:t>
            </a:r>
          </a:p>
          <a:p>
            <a:endParaRPr lang="tr-TR" dirty="0" smtClean="0"/>
          </a:p>
          <a:p>
            <a:r>
              <a:rPr lang="tr-TR" dirty="0" smtClean="0"/>
              <a:t>Alan ve dal açılması ve kapatılması ile ilgili işlemler Bakanlıkça yapılır. 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İşletmelerde mesleki eğitime gönderilecek öğrencilerin velisinden Veli Muvafakat Belgesi alınır . 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142844" y="1500174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643314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357166"/>
            <a:ext cx="8534400" cy="687514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cs typeface="Aharoni" pitchFamily="2" charset="-79"/>
              </a:rPr>
              <a:t>Batman Özel Eğitim Meslek Okulu Tanıtımı </a:t>
            </a:r>
            <a:endParaRPr lang="tr-TR" sz="2400" b="1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482042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Öğrencilere mezun olduklarında Özel Eğitim Meslek Okulu Diploması düzenlenir. Bu diploma, </a:t>
            </a:r>
            <a:r>
              <a:rPr lang="tr-TR" b="1" dirty="0" smtClean="0"/>
              <a:t>özel eğitim meslek okulu mezunu olan bireylere yükseköğretime devam etme, </a:t>
            </a:r>
            <a:r>
              <a:rPr lang="tr-TR" b="1" dirty="0" err="1" smtClean="0"/>
              <a:t>YKS’ye</a:t>
            </a:r>
            <a:r>
              <a:rPr lang="tr-TR" b="1" dirty="0" smtClean="0"/>
              <a:t> </a:t>
            </a:r>
            <a:r>
              <a:rPr lang="tr-TR" b="1" dirty="0" smtClean="0"/>
              <a:t>girebilme hakkı tanır.</a:t>
            </a:r>
            <a:endParaRPr lang="tr-TR" b="1" dirty="0" smtClean="0"/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Bireylerin kamuda bir işte istihdam edilmesi durumunda </a:t>
            </a:r>
            <a:r>
              <a:rPr lang="tr-TR" b="1" dirty="0" smtClean="0"/>
              <a:t>bu diploma bireylerin meslek lisesi mezunlarına tanınan özlük haklarından yaralanmalarını sağlar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34400" cy="758952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/>
            </a:r>
            <a:br>
              <a:rPr lang="tr-TR" sz="2000" dirty="0" smtClean="0">
                <a:solidFill>
                  <a:srgbClr val="FF0000"/>
                </a:solidFill>
              </a:rPr>
            </a:br>
            <a:r>
              <a:rPr lang="tr-TR" sz="2000" b="1" dirty="0" smtClean="0">
                <a:solidFill>
                  <a:srgbClr val="FF0000"/>
                </a:solidFill>
              </a:rPr>
              <a:t>Özel Eğitim Meslek Okullarında Eğitim Hizmetlerinin Yürütülmesi 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267728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Okullarda akademik bilgi ve becerileri içeren özel </a:t>
            </a:r>
            <a:r>
              <a:rPr lang="tr-TR" b="1" dirty="0" smtClean="0"/>
              <a:t>eğitim programı ile meslek alanları ve dallarına yönelik mesleki eğitim programı </a:t>
            </a:r>
            <a:r>
              <a:rPr lang="tr-TR" dirty="0" smtClean="0"/>
              <a:t>uygulanır. </a:t>
            </a:r>
          </a:p>
          <a:p>
            <a:r>
              <a:rPr lang="tr-TR" dirty="0" smtClean="0"/>
              <a:t>Görme veya işitme yetersizliği olan öğrenciler için ayrı okullar açılır. </a:t>
            </a:r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6" name="Picture 4" descr="C:\Users\Acer\AppData\Local\Microsoft\Windows\Temporary Internet Files\Content.IE5\PLNI7NOE\Autismo-240x24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643050"/>
            <a:ext cx="392909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0" y="6410848"/>
            <a:ext cx="9144000" cy="365760"/>
          </a:xfrm>
        </p:spPr>
        <p:txBody>
          <a:bodyPr/>
          <a:lstStyle/>
          <a:p>
            <a:pPr algn="ctr"/>
            <a:r>
              <a:rPr lang="tr-TR" sz="1400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158" y="1643050"/>
            <a:ext cx="4038600" cy="468172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Bir ders saati </a:t>
            </a:r>
            <a:r>
              <a:rPr lang="tr-TR" b="1" dirty="0" smtClean="0"/>
              <a:t>40 </a:t>
            </a:r>
            <a:r>
              <a:rPr lang="tr-TR" dirty="0" smtClean="0"/>
              <a:t>dakikadır. </a:t>
            </a:r>
          </a:p>
          <a:p>
            <a:r>
              <a:rPr lang="tr-TR" dirty="0" smtClean="0"/>
              <a:t>Derslerin dağılımı haftalık ders çizelgesine uygulanır. </a:t>
            </a:r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9 uncu sınıfta meslek alanlarına yönelik atölye ve laboratuarlarda okutulan uygulamalı meslek derslerindeki temel becerilerin öğretiminin yanı sıra meslek alanları ve dalları hakkında genel bilgilendirmeler yapılır. </a:t>
            </a:r>
          </a:p>
          <a:p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1071538" y="357166"/>
            <a:ext cx="714380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Özel Eğitim Meslek Okullarında Eğitim Hizmetlerinin Yürütülmesi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75895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sz="2200" b="1" dirty="0" smtClean="0">
                <a:solidFill>
                  <a:srgbClr val="FF0000"/>
                </a:solidFill>
              </a:rPr>
              <a:t>Özel Eğitim Meslek Okullarında Eğitim Hizmetlerinin Yürütülmesi </a:t>
            </a:r>
            <a:endParaRPr lang="tr-TR" sz="22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410604" cy="36576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Dersler özel eğitim öğretmeni tarafından okutulur. Ancak din kültürü ve ahlak bilgisi, görsel sanatlar, müzik, beden eğitimi alanlarına ilişkin dersler ile meslek dersleri ilgili alan öğretmenleri tarafından okutulur. </a:t>
            </a:r>
          </a:p>
          <a:p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BEP(Bireyselleştirilmiş </a:t>
            </a:r>
            <a:r>
              <a:rPr lang="tr-TR" b="1" dirty="0" smtClean="0"/>
              <a:t>Eğitim Programı) </a:t>
            </a:r>
            <a:r>
              <a:rPr lang="tr-TR" dirty="0" smtClean="0"/>
              <a:t>geliştirme biriminin kararı doğrultusunda </a:t>
            </a:r>
            <a:r>
              <a:rPr lang="tr-TR" b="1" dirty="0" smtClean="0"/>
              <a:t>öğrenciler için 9 uncu sınıfın sonunda alan ve dal seçimi </a:t>
            </a:r>
            <a:r>
              <a:rPr lang="tr-TR" dirty="0" smtClean="0"/>
              <a:t>yapılır. 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Özel Eğitim Meslek Okullarında Eğitim Hizmetlerinin Yürütülmesi</a:t>
            </a:r>
            <a:endParaRPr lang="tr-TR" sz="20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053414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İşletmelerde mesleki eğitime giden öğrencilerin </a:t>
            </a:r>
            <a:r>
              <a:rPr lang="tr-TR" b="1" dirty="0" smtClean="0"/>
              <a:t>işe ya da iş yerine uyum sağlamaları amacıyla gerekli düzenlemeler </a:t>
            </a:r>
            <a:r>
              <a:rPr lang="tr-TR" dirty="0" smtClean="0"/>
              <a:t>yapılarak tedbirler alınır.</a:t>
            </a:r>
          </a:p>
          <a:p>
            <a:r>
              <a:rPr lang="tr-TR" dirty="0" smtClean="0"/>
              <a:t> Alınan tedbirlere rağmen uyum sorunu yaşayan öğrenciler koordinatör öğretmen tarafından BEP geliştirme birimine bildirilir. Bu öğrenciler yeni bir işletmede ya da okullarında eğitime devam ederler. </a:t>
            </a:r>
          </a:p>
          <a:p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736"/>
            <a:ext cx="3938585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97326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Özel Eğitim Meslek Okullarında Eğitim Hizmetlerinin Yürütülmesi</a:t>
            </a:r>
            <a:endParaRPr lang="tr-TR" sz="2400" dirty="0">
              <a:latin typeface="+mn-lt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410604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İşletmelerde mesleki eğitime devam edemeyen öğrenciler teorik ve uygulamalı eğitimlerini programlar temel alınarak okulda sürdürürler. </a:t>
            </a:r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Dönem sonlarında öğrencilere karne verilir. </a:t>
            </a:r>
          </a:p>
          <a:p>
            <a:endParaRPr lang="tr-TR" dirty="0"/>
          </a:p>
        </p:txBody>
      </p:sp>
      <p:pic>
        <p:nvPicPr>
          <p:cNvPr id="5123" name="Picture 3" descr="C:\Users\Acer\AppData\Local\Microsoft\Windows\Temporary Internet Files\Content.IE5\05JT23LT\Sahte-karne-ark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143249"/>
            <a:ext cx="3429024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534400" cy="500066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0000"/>
                </a:solidFill>
              </a:rPr>
              <a:t>Özel Eğitim Meslek Okullarında Eğitim Hizmetlerinin Yürütülmesi</a:t>
            </a:r>
            <a:endParaRPr lang="tr-TR" sz="26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482042" cy="36576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rgbClr val="FF0000"/>
                </a:solidFill>
              </a:rPr>
              <a:t>Rehberlik ve Psikolojik Danışma  Servisi, Batman  ÖEMO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Özel Eğitim Meslek Okulu programları okullar arasında farklılık göstermekte olup çeşitli meslek alanları bulunmaktadır.</a:t>
            </a:r>
          </a:p>
          <a:p>
            <a:endParaRPr lang="tr-TR" dirty="0" smtClean="0"/>
          </a:p>
          <a:p>
            <a:r>
              <a:rPr lang="tr-TR" dirty="0" smtClean="0"/>
              <a:t>Okulumuzda </a:t>
            </a:r>
            <a:r>
              <a:rPr lang="tr-TR" b="1" dirty="0" smtClean="0"/>
              <a:t>Konaklama Hizmetleri, Tarım </a:t>
            </a:r>
            <a:r>
              <a:rPr lang="tr-TR" b="1" dirty="0" smtClean="0"/>
              <a:t>,</a:t>
            </a:r>
            <a:r>
              <a:rPr lang="tr-TR" b="1" dirty="0" smtClean="0"/>
              <a:t> </a:t>
            </a:r>
            <a:r>
              <a:rPr lang="tr-TR" b="1" dirty="0" smtClean="0"/>
              <a:t>Büro Yönetimi </a:t>
            </a:r>
            <a:r>
              <a:rPr lang="tr-TR" b="1" dirty="0" smtClean="0"/>
              <a:t>, Yiyecek- İçecek Hizmetleri, El Sanatları Teknolojisi ile Seramik ve Cam Teknolojisi Alanları </a:t>
            </a:r>
            <a:r>
              <a:rPr lang="tr-TR" dirty="0" smtClean="0"/>
              <a:t>bulunmaktadır.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7170" name="Picture 2" descr="C:\Users\Acer\AppData\Local\Microsoft\Windows\Temporary Internet Files\Content.IE5\JRUMCZ3S\acik-hava-bahce-bitki-ortusu-bitkibilim-5483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500174"/>
            <a:ext cx="3791152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</TotalTime>
  <Words>535</Words>
  <Application>Microsoft Office PowerPoint</Application>
  <PresentationFormat>Ekran Gösterisi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Aharoni</vt:lpstr>
      <vt:lpstr>Arial Black</vt:lpstr>
      <vt:lpstr>Calibri</vt:lpstr>
      <vt:lpstr>Georgia</vt:lpstr>
      <vt:lpstr>Wingdings</vt:lpstr>
      <vt:lpstr>Wingdings 2</vt:lpstr>
      <vt:lpstr>Kent</vt:lpstr>
      <vt:lpstr>PowerPoint Sunusu</vt:lpstr>
      <vt:lpstr>Batman Özel Eğitim Meslek Okulu Tanıtımı </vt:lpstr>
      <vt:lpstr>Batman Özel Eğitim Meslek Okulu Tanıtımı </vt:lpstr>
      <vt:lpstr> Özel Eğitim Meslek Okullarında Eğitim Hizmetlerinin Yürütülmesi </vt:lpstr>
      <vt:lpstr>PowerPoint Sunusu</vt:lpstr>
      <vt:lpstr>        Özel Eğitim Meslek Okullarında Eğitim Hizmetlerinin Yürütülmesi </vt:lpstr>
      <vt:lpstr>Özel Eğitim Meslek Okullarında Eğitim Hizmetlerinin Yürütülmesi</vt:lpstr>
      <vt:lpstr>Özel Eğitim Meslek Okullarında Eğitim Hizmetlerinin Yürütülmesi</vt:lpstr>
      <vt:lpstr>Özel Eğitim Meslek Okullarında Eğitim Hizmetlerinin Yürütülmesi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Batman Özel Eğitim Meslek Okulu Tanıtımı</dc:title>
  <dc:creator>Acer</dc:creator>
  <cp:lastModifiedBy>EkinGrup</cp:lastModifiedBy>
  <cp:revision>17</cp:revision>
  <dcterms:created xsi:type="dcterms:W3CDTF">2020-10-01T12:13:21Z</dcterms:created>
  <dcterms:modified xsi:type="dcterms:W3CDTF">2024-12-16T07:40:38Z</dcterms:modified>
</cp:coreProperties>
</file>